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sldIdLst>
    <p:sldId id="256" r:id="rId2"/>
    <p:sldId id="262" r:id="rId3"/>
    <p:sldId id="265" r:id="rId4"/>
    <p:sldId id="263" r:id="rId5"/>
    <p:sldId id="266" r:id="rId6"/>
    <p:sldId id="267" r:id="rId7"/>
    <p:sldId id="268" r:id="rId8"/>
    <p:sldId id="269" r:id="rId9"/>
    <p:sldId id="264" r:id="rId10"/>
    <p:sldId id="270" r:id="rId11"/>
    <p:sldId id="271" r:id="rId12"/>
    <p:sldId id="273" r:id="rId13"/>
    <p:sldId id="272" r:id="rId14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+mn-ea"/>
        <a:cs typeface="+mn-cs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+mn-ea"/>
        <a:cs typeface="+mn-cs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+mn-ea"/>
        <a:cs typeface="+mn-cs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+mn-ea"/>
        <a:cs typeface="+mn-cs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+mn-ea"/>
        <a:cs typeface="+mn-cs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+mn-ea"/>
        <a:cs typeface="+mn-cs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+mn-ea"/>
        <a:cs typeface="+mn-cs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+mn-ea"/>
        <a:cs typeface="+mn-cs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+mn-ea"/>
        <a:cs typeface="+mn-cs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1" name="Rectangle 2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56E48-474D-4EDE-A853-EB2AA4965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06DF4-719D-4FEC-A19E-F0BA77B3B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5F0FC-5E3E-45A8-B0FA-242EA71E6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5BB1D-41FF-4BF4-A62C-C4D7814FF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AC44C-06D5-41FE-9FBE-E306B57053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F22A0-1D7A-4996-8C7C-11CD8E5FF2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82C07-3269-4BBB-B445-DADE591049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986CC-65E7-4424-9D0E-0194EAE84B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6A287-7B58-424D-BB29-AFAE1B4C89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B41C7-E6EC-446F-8F19-372DD175C1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49653-502E-484E-BCE7-9F9F051C3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73AE17FF-9E95-4AF3-95DB-76FC6897C5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0"/>
            <a:ext cx="9144000" cy="4876800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endParaRPr lang="en-CA"/>
          </a:p>
        </p:txBody>
      </p:sp>
      <p:pic>
        <p:nvPicPr>
          <p:cNvPr id="205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BC502517-FB9A-47BD-A623-6F7FBB59119C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1828800"/>
            <a:ext cx="8077200" cy="914400"/>
          </a:xfrm>
        </p:spPr>
        <p:txBody>
          <a:bodyPr rIns="132080"/>
          <a:lstStyle/>
          <a:p>
            <a:pPr indent="0" algn="ctr" eaLnBrk="1" hangingPunct="1"/>
            <a:r>
              <a:rPr lang="en-US" sz="480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2012</a:t>
            </a:r>
            <a:endParaRPr lang="en-US" sz="480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idx="1"/>
          </p:nvPr>
        </p:nvSpPr>
        <p:spPr>
          <a:xfrm>
            <a:off x="914400" y="4724400"/>
            <a:ext cx="7620000" cy="914400"/>
          </a:xfrm>
        </p:spPr>
        <p:txBody>
          <a:bodyPr rIns="132080"/>
          <a:lstStyle/>
          <a:p>
            <a:pPr marL="39688" indent="0" algn="ctr" eaLnBrk="1" hangingPunct="1">
              <a:buFont typeface="Arial" charset="0"/>
              <a:buNone/>
            </a:pPr>
            <a:r>
              <a:rPr lang="en-US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Breakout Session #6</a:t>
            </a:r>
          </a:p>
          <a:p>
            <a:pPr marL="39688" indent="0" algn="ctr" eaLnBrk="1" hangingPunct="1">
              <a:buFont typeface="Arial" charset="0"/>
              <a:buNone/>
            </a:pPr>
            <a:r>
              <a:rPr lang="en-US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Kindergarten to Grade 4</a:t>
            </a:r>
            <a:endParaRPr lang="en-US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charset="0"/>
              <a:buNone/>
            </a:pPr>
            <a:endParaRPr lang="en-US" smtClean="0"/>
          </a:p>
          <a:p>
            <a:pPr marL="39688" indent="0" algn="ctr" eaLnBrk="1" hangingPunct="1">
              <a:buFont typeface="Arial" charset="0"/>
              <a:buNone/>
            </a:pPr>
            <a:endParaRPr lang="en-US" smtClean="0"/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76200"/>
            <a:ext cx="2590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indent="0" algn="ctr"/>
            <a:r>
              <a:rPr lang="en-CA" smtClean="0"/>
              <a:t>Body Fractions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4294967295"/>
          </p:nvPr>
        </p:nvSpPr>
        <p:spPr>
          <a:xfrm>
            <a:off x="0" y="1295400"/>
            <a:ext cx="6934200" cy="52578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CA" smtClean="0"/>
              <a:t>With your partner …</a:t>
            </a:r>
          </a:p>
          <a:p>
            <a:r>
              <a:rPr lang="en-CA" smtClean="0"/>
              <a:t>Decide what fraction would be where your knees are</a:t>
            </a:r>
          </a:p>
          <a:p>
            <a:r>
              <a:rPr lang="en-CA" smtClean="0"/>
              <a:t>Decide what fraction would be where your eyes are</a:t>
            </a:r>
          </a:p>
          <a:p>
            <a:r>
              <a:rPr lang="en-CA" smtClean="0"/>
              <a:t>Do you and your partner have the same fractions? Why or why not?</a:t>
            </a:r>
          </a:p>
          <a:p>
            <a:r>
              <a:rPr lang="en-CA" smtClean="0"/>
              <a:t>Use adding tape to check </a:t>
            </a:r>
          </a:p>
          <a:p>
            <a:endParaRPr lang="en-CA" smtClean="0"/>
          </a:p>
        </p:txBody>
      </p:sp>
      <p:sp>
        <p:nvSpPr>
          <p:cNvPr id="24580" name="Slide Number Placeholder 3"/>
          <p:cNvSpPr txBox="1">
            <a:spLocks noGrp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F84FA5BA-2411-4F2F-8D2B-D2BB724484DC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10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smtClean="0"/>
              <a:t>Check for Understanding</a:t>
            </a:r>
          </a:p>
        </p:txBody>
      </p:sp>
      <p:sp>
        <p:nvSpPr>
          <p:cNvPr id="25603" name="Rectangle 3"/>
          <p:cNvSpPr>
            <a:spLocks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CA" b="1" smtClean="0"/>
              <a:t>One person hiked two-thirds of the way on the trail, the other person hiked two-fourths of the way. </a:t>
            </a:r>
          </a:p>
          <a:p>
            <a:pPr>
              <a:buFont typeface="Arial" charset="0"/>
              <a:buNone/>
            </a:pPr>
            <a:r>
              <a:rPr lang="en-CA" b="1" smtClean="0"/>
              <a:t>Who hiked the further distance? </a:t>
            </a:r>
          </a:p>
          <a:p>
            <a:pPr>
              <a:buFont typeface="Arial" charset="0"/>
              <a:buNone/>
            </a:pPr>
            <a:r>
              <a:rPr lang="en-CA" b="1" smtClean="0"/>
              <a:t>How do you know?</a:t>
            </a:r>
            <a:r>
              <a:rPr lang="en-CA" smtClean="0"/>
              <a:t> 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>
            <p:ph type="title"/>
          </p:nvPr>
        </p:nvSpPr>
        <p:spPr>
          <a:xfrm>
            <a:off x="457200" y="90488"/>
            <a:ext cx="8229600" cy="900112"/>
          </a:xfrm>
        </p:spPr>
        <p:txBody>
          <a:bodyPr/>
          <a:lstStyle/>
          <a:p>
            <a:pPr algn="ctr"/>
            <a:r>
              <a:rPr lang="en-CA" smtClean="0"/>
              <a:t>Learning Goals</a:t>
            </a:r>
          </a:p>
        </p:txBody>
      </p:sp>
      <p:sp>
        <p:nvSpPr>
          <p:cNvPr id="29699" name="Rectangle 3"/>
          <p:cNvSpPr>
            <a:spLocks noChangeArrowheads="1"/>
          </p:cNvSpPr>
          <p:nvPr>
            <p:ph type="body" idx="1"/>
          </p:nvPr>
        </p:nvSpPr>
        <p:spPr>
          <a:xfrm>
            <a:off x="304800" y="914400"/>
            <a:ext cx="8229600" cy="5257800"/>
          </a:xfrm>
        </p:spPr>
        <p:txBody>
          <a:bodyPr/>
          <a:lstStyle/>
          <a:p>
            <a:r>
              <a:rPr lang="en-CA" sz="2800" smtClean="0"/>
              <a:t>Participants will:</a:t>
            </a:r>
          </a:p>
          <a:p>
            <a:r>
              <a:rPr lang="en-CA" sz="2800" smtClean="0"/>
              <a:t>Understand the use of number line activities to from whole number to fractional thinking</a:t>
            </a:r>
          </a:p>
          <a:p>
            <a:r>
              <a:rPr lang="en-CA" sz="2800" smtClean="0"/>
              <a:t>Recognize how the number line is different from other fractional representations and its advantages</a:t>
            </a:r>
          </a:p>
          <a:p>
            <a:r>
              <a:rPr lang="en-CA" sz="2800" smtClean="0"/>
              <a:t>Understand the importance of the number line and how understanding its structure </a:t>
            </a:r>
          </a:p>
          <a:p>
            <a:r>
              <a:rPr lang="en-CA" sz="2800" smtClean="0"/>
              <a:t>Recognize the advantages that can be gained by using the number line 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>
            <p:ph type="title"/>
          </p:nvPr>
        </p:nvSpPr>
        <p:spPr>
          <a:xfrm>
            <a:off x="457200" y="90488"/>
            <a:ext cx="8229600" cy="747712"/>
          </a:xfrm>
        </p:spPr>
        <p:txBody>
          <a:bodyPr/>
          <a:lstStyle/>
          <a:p>
            <a:r>
              <a:rPr lang="en-CA" sz="4000" smtClean="0"/>
              <a:t>Consolidation </a:t>
            </a:r>
          </a:p>
        </p:txBody>
      </p:sp>
      <p:sp>
        <p:nvSpPr>
          <p:cNvPr id="26627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381000" y="762000"/>
            <a:ext cx="40386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en-CA" b="1" smtClean="0"/>
              <a:t>On the back of your number lines …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CA" smtClean="0"/>
              <a:t>1. What are some pluses of using the number line when dealing with fractions?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CA" smtClean="0"/>
              <a:t>2. What mathematical concepts can be reinforced by using the number line?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CA" smtClean="0"/>
              <a:t>   </a:t>
            </a:r>
          </a:p>
        </p:txBody>
      </p:sp>
      <p:sp>
        <p:nvSpPr>
          <p:cNvPr id="26628" name="Rectangle 4"/>
          <p:cNvSpPr>
            <a:spLocks noChangeArrowheads="1"/>
          </p:cNvSpPr>
          <p:nvPr>
            <p:ph type="body" sz="half" idx="2"/>
          </p:nvPr>
        </p:nvSpPr>
        <p:spPr>
          <a:xfrm>
            <a:off x="4648200" y="838200"/>
            <a:ext cx="40386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en-CA" b="1" smtClean="0"/>
              <a:t>Reflect on the Quote</a:t>
            </a:r>
            <a:r>
              <a:rPr lang="en-CA" smtClean="0"/>
              <a:t>: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CA" i="1" smtClean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CA" i="1" smtClean="0"/>
              <a:t>Learning is a treasure that will follow its owner everywhere</a:t>
            </a:r>
            <a:r>
              <a:rPr lang="en-CA" smtClean="0"/>
              <a:t> –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CA" smtClean="0"/>
              <a:t>Chinese Proverb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/>
        <p:txBody>
          <a:bodyPr rIns="132080"/>
          <a:lstStyle/>
          <a:p>
            <a:pPr indent="0" eaLnBrk="1" hangingPunct="1"/>
            <a:r>
              <a:rPr lang="en-CA" smtClean="0"/>
              <a:t>Minds On!</a:t>
            </a:r>
            <a:br>
              <a:rPr lang="en-CA" smtClean="0"/>
            </a:br>
            <a:r>
              <a:rPr lang="en-CA" smtClean="0"/>
              <a:t>Human Number Line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3733800"/>
            <a:ext cx="8229600" cy="3124200"/>
          </a:xfrm>
        </p:spPr>
        <p:txBody>
          <a:bodyPr rIns="132080"/>
          <a:lstStyle/>
          <a:p>
            <a:pPr eaLnBrk="1" hangingPunct="1"/>
            <a:r>
              <a:rPr lang="en-CA" smtClean="0"/>
              <a:t>Stand where 5 would be</a:t>
            </a:r>
          </a:p>
          <a:p>
            <a:pPr eaLnBrk="1" hangingPunct="1"/>
            <a:r>
              <a:rPr lang="en-CA" smtClean="0"/>
              <a:t>Stand where 3 would be</a:t>
            </a:r>
          </a:p>
          <a:p>
            <a:pPr eaLnBrk="1" hangingPunct="1"/>
            <a:r>
              <a:rPr lang="en-CA" smtClean="0"/>
              <a:t>Stand where 8 would be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D49BFD5-4D36-4919-8BC0-A665B2D957BF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3077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05EBDB6D-1CDC-477B-9955-9744ED695B25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2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1295400" y="2514600"/>
            <a:ext cx="67818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1" name="Text Box 9"/>
          <p:cNvSpPr txBox="1">
            <a:spLocks/>
          </p:cNvSpPr>
          <p:nvPr/>
        </p:nvSpPr>
        <p:spPr bwMode="auto">
          <a:xfrm>
            <a:off x="1219200" y="32004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/>
              <a:t>0</a:t>
            </a:r>
          </a:p>
        </p:txBody>
      </p:sp>
      <p:sp>
        <p:nvSpPr>
          <p:cNvPr id="3082" name="Text Box 10"/>
          <p:cNvSpPr txBox="1">
            <a:spLocks/>
          </p:cNvSpPr>
          <p:nvPr/>
        </p:nvSpPr>
        <p:spPr bwMode="auto">
          <a:xfrm>
            <a:off x="7696200" y="3048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/>
              <a:t>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 rIns="132080"/>
          <a:lstStyle/>
          <a:p>
            <a:pPr indent="0" eaLnBrk="1" hangingPunct="1"/>
            <a:r>
              <a:rPr lang="en-CA" smtClean="0"/>
              <a:t>Minds On!</a:t>
            </a:r>
            <a:br>
              <a:rPr lang="en-CA" smtClean="0"/>
            </a:br>
            <a:r>
              <a:rPr lang="en-CA" smtClean="0"/>
              <a:t>Human Number Line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idx="4294967295"/>
          </p:nvPr>
        </p:nvSpPr>
        <p:spPr>
          <a:xfrm>
            <a:off x="381000" y="3048000"/>
            <a:ext cx="8229600" cy="3124200"/>
          </a:xfrm>
        </p:spPr>
        <p:txBody>
          <a:bodyPr rIns="132080"/>
          <a:lstStyle/>
          <a:p>
            <a:pPr eaLnBrk="1" hangingPunct="1"/>
            <a:r>
              <a:rPr lang="en-CA" smtClean="0"/>
              <a:t>Stand where 5 would be</a:t>
            </a:r>
          </a:p>
          <a:p>
            <a:pPr eaLnBrk="1" hangingPunct="1"/>
            <a:r>
              <a:rPr lang="en-CA" smtClean="0"/>
              <a:t>Stand where 3 would be</a:t>
            </a:r>
          </a:p>
          <a:p>
            <a:pPr eaLnBrk="1" hangingPunct="1"/>
            <a:r>
              <a:rPr lang="en-CA" smtClean="0"/>
              <a:t>Stand where 8 would be</a:t>
            </a:r>
          </a:p>
          <a:p>
            <a:pPr eaLnBrk="1" hangingPunct="1">
              <a:buFont typeface="Arial" charset="0"/>
              <a:buNone/>
            </a:pPr>
            <a:r>
              <a:rPr lang="en-CA" smtClean="0"/>
              <a:t>How did your thinking change?</a:t>
            </a:r>
          </a:p>
        </p:txBody>
      </p:sp>
      <p:sp>
        <p:nvSpPr>
          <p:cNvPr id="19460" name="Slide Number Placeholder 3"/>
          <p:cNvSpPr txBox="1">
            <a:spLocks noGrp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44759D67-40EF-4988-AB5D-34E43FC8E105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3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19461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1B785DE9-9207-43B3-BC2F-ADDEAEDF5229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3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990600" y="1905000"/>
            <a:ext cx="67818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64" name="Text Box 8"/>
          <p:cNvSpPr txBox="1">
            <a:spLocks/>
          </p:cNvSpPr>
          <p:nvPr/>
        </p:nvSpPr>
        <p:spPr bwMode="auto">
          <a:xfrm>
            <a:off x="838200" y="20574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/>
              <a:t>0</a:t>
            </a:r>
          </a:p>
        </p:txBody>
      </p:sp>
      <p:sp>
        <p:nvSpPr>
          <p:cNvPr id="19465" name="Text Box 9"/>
          <p:cNvSpPr txBox="1">
            <a:spLocks/>
          </p:cNvSpPr>
          <p:nvPr/>
        </p:nvSpPr>
        <p:spPr bwMode="auto">
          <a:xfrm>
            <a:off x="7467600" y="21336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/>
              <a:t>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1052512"/>
          </a:xfrm>
        </p:spPr>
        <p:txBody>
          <a:bodyPr/>
          <a:lstStyle/>
          <a:p>
            <a:pPr indent="0"/>
            <a:r>
              <a:rPr lang="en-CA" sz="4000" smtClean="0"/>
              <a:t>Minds On!</a:t>
            </a:r>
            <a:br>
              <a:rPr lang="en-CA" sz="4000" smtClean="0"/>
            </a:br>
            <a:r>
              <a:rPr lang="en-CA" sz="4000" smtClean="0"/>
              <a:t>Value Line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11430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CA" smtClean="0"/>
              <a:t>What does this activity have to do with fractions?</a:t>
            </a:r>
          </a:p>
          <a:p>
            <a:r>
              <a:rPr lang="en-CA" smtClean="0"/>
              <a:t>Place yourself on the value line</a:t>
            </a:r>
          </a:p>
          <a:p>
            <a:r>
              <a:rPr lang="en-CA" smtClean="0"/>
              <a:t>Discuss with your neighbours to ensure you have positioned yourself correctly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772823C-78AD-480D-8344-5435DEB93540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4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609600" y="4495800"/>
            <a:ext cx="72390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3" name="Text Box 7"/>
          <p:cNvSpPr txBox="1">
            <a:spLocks/>
          </p:cNvSpPr>
          <p:nvPr/>
        </p:nvSpPr>
        <p:spPr bwMode="auto">
          <a:xfrm>
            <a:off x="304800" y="4953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b="1"/>
              <a:t>Nothing</a:t>
            </a:r>
          </a:p>
        </p:txBody>
      </p:sp>
      <p:sp>
        <p:nvSpPr>
          <p:cNvPr id="4104" name="Text Box 8"/>
          <p:cNvSpPr txBox="1">
            <a:spLocks/>
          </p:cNvSpPr>
          <p:nvPr/>
        </p:nvSpPr>
        <p:spPr bwMode="auto">
          <a:xfrm>
            <a:off x="7315200" y="48768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/>
              <a:t>Everything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609600" y="4572000"/>
            <a:ext cx="0" cy="3048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7848600" y="4495800"/>
            <a:ext cx="0" cy="3048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686800" cy="1509713"/>
          </a:xfrm>
        </p:spPr>
        <p:txBody>
          <a:bodyPr rIns="132080"/>
          <a:lstStyle/>
          <a:p>
            <a:pPr indent="0" eaLnBrk="1" hangingPunct="1"/>
            <a:r>
              <a:rPr lang="en-CA" smtClean="0"/>
              <a:t>Minds On!</a:t>
            </a:r>
            <a:br>
              <a:rPr lang="en-CA" smtClean="0"/>
            </a:br>
            <a:r>
              <a:rPr lang="en-CA" smtClean="0"/>
              <a:t>Human Number Line – again!</a:t>
            </a:r>
          </a:p>
        </p:txBody>
      </p:sp>
      <p:sp>
        <p:nvSpPr>
          <p:cNvPr id="20483" name="Rectangle 4"/>
          <p:cNvSpPr>
            <a:spLocks noGrp="1" noChangeArrowheads="1"/>
          </p:cNvSpPr>
          <p:nvPr>
            <p:ph idx="4294967295"/>
          </p:nvPr>
        </p:nvSpPr>
        <p:spPr>
          <a:xfrm>
            <a:off x="457200" y="3733800"/>
            <a:ext cx="8229600" cy="3124200"/>
          </a:xfrm>
        </p:spPr>
        <p:txBody>
          <a:bodyPr rIns="132080"/>
          <a:lstStyle/>
          <a:p>
            <a:pPr eaLnBrk="1" hangingPunct="1"/>
            <a:r>
              <a:rPr lang="en-CA" smtClean="0"/>
              <a:t>Stand where one half would be</a:t>
            </a:r>
          </a:p>
          <a:p>
            <a:pPr eaLnBrk="1" hangingPunct="1"/>
            <a:r>
              <a:rPr lang="en-CA" smtClean="0"/>
              <a:t>Stand where one fourth would be</a:t>
            </a:r>
          </a:p>
          <a:p>
            <a:pPr eaLnBrk="1" hangingPunct="1"/>
            <a:r>
              <a:rPr lang="en-CA" smtClean="0"/>
              <a:t>Stand where three fourths would be</a:t>
            </a:r>
          </a:p>
          <a:p>
            <a:pPr eaLnBrk="1" hangingPunct="1">
              <a:buFont typeface="Arial" charset="0"/>
              <a:buNone/>
            </a:pPr>
            <a:endParaRPr lang="en-CA" smtClean="0"/>
          </a:p>
        </p:txBody>
      </p:sp>
      <p:sp>
        <p:nvSpPr>
          <p:cNvPr id="20484" name="Slide Number Placeholder 3"/>
          <p:cNvSpPr txBox="1">
            <a:spLocks noGrp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ACD594B4-290C-4DB3-B9EB-41869728A361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5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0485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40350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 Box 5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02F45704-2887-46BA-9736-1E4E6F9800D3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5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1295400" y="2514600"/>
            <a:ext cx="67818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88" name="Text Box 8"/>
          <p:cNvSpPr txBox="1">
            <a:spLocks/>
          </p:cNvSpPr>
          <p:nvPr/>
        </p:nvSpPr>
        <p:spPr bwMode="auto">
          <a:xfrm>
            <a:off x="1219200" y="32004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/>
              <a:t>0</a:t>
            </a:r>
          </a:p>
        </p:txBody>
      </p:sp>
      <p:sp>
        <p:nvSpPr>
          <p:cNvPr id="20489" name="Text Box 9"/>
          <p:cNvSpPr txBox="1">
            <a:spLocks/>
          </p:cNvSpPr>
          <p:nvPr/>
        </p:nvSpPr>
        <p:spPr bwMode="auto">
          <a:xfrm>
            <a:off x="7696200" y="3048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/>
              <a:t>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 rIns="132080"/>
          <a:lstStyle/>
          <a:p>
            <a:pPr indent="0" eaLnBrk="1" hangingPunct="1"/>
            <a:r>
              <a:rPr lang="en-CA" smtClean="0"/>
              <a:t>Minds On!</a:t>
            </a:r>
            <a:br>
              <a:rPr lang="en-CA" smtClean="0"/>
            </a:br>
            <a:r>
              <a:rPr lang="en-CA" smtClean="0"/>
              <a:t>Human Number Line</a:t>
            </a:r>
          </a:p>
        </p:txBody>
      </p:sp>
      <p:sp>
        <p:nvSpPr>
          <p:cNvPr id="21507" name="Rectangle 4"/>
          <p:cNvSpPr>
            <a:spLocks noGrp="1" noChangeArrowheads="1"/>
          </p:cNvSpPr>
          <p:nvPr>
            <p:ph idx="4294967295"/>
          </p:nvPr>
        </p:nvSpPr>
        <p:spPr>
          <a:xfrm>
            <a:off x="457200" y="3733800"/>
            <a:ext cx="8229600" cy="3124200"/>
          </a:xfrm>
        </p:spPr>
        <p:txBody>
          <a:bodyPr rIns="132080"/>
          <a:lstStyle/>
          <a:p>
            <a:pPr eaLnBrk="1" hangingPunct="1">
              <a:buFont typeface="Arial" charset="0"/>
              <a:buNone/>
            </a:pPr>
            <a:r>
              <a:rPr lang="en-CA" smtClean="0"/>
              <a:t>Mystery person stands somewhere and the rest figure out what fraction he/she might be</a:t>
            </a:r>
          </a:p>
          <a:p>
            <a:pPr eaLnBrk="1" hangingPunct="1">
              <a:buFont typeface="Arial" charset="0"/>
              <a:buNone/>
            </a:pPr>
            <a:endParaRPr lang="en-CA" smtClean="0"/>
          </a:p>
        </p:txBody>
      </p:sp>
      <p:sp>
        <p:nvSpPr>
          <p:cNvPr id="21508" name="Slide Number Placeholder 3"/>
          <p:cNvSpPr txBox="1">
            <a:spLocks noGrp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9E277A45-9FA2-4395-A574-6789BD3883F9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6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1509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40350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06BF83B3-F08F-41F5-9EF0-1E6DF43B4186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6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1295400" y="2514600"/>
            <a:ext cx="67818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12" name="Text Box 8"/>
          <p:cNvSpPr txBox="1">
            <a:spLocks/>
          </p:cNvSpPr>
          <p:nvPr/>
        </p:nvSpPr>
        <p:spPr bwMode="auto">
          <a:xfrm>
            <a:off x="1219200" y="32004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/>
              <a:t>0</a:t>
            </a:r>
          </a:p>
        </p:txBody>
      </p:sp>
      <p:sp>
        <p:nvSpPr>
          <p:cNvPr id="21513" name="Text Box 9"/>
          <p:cNvSpPr txBox="1">
            <a:spLocks/>
          </p:cNvSpPr>
          <p:nvPr/>
        </p:nvSpPr>
        <p:spPr bwMode="auto">
          <a:xfrm>
            <a:off x="7696200" y="3048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/>
              <a:t>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>
            <p:ph type="title"/>
          </p:nvPr>
        </p:nvSpPr>
        <p:spPr>
          <a:xfrm>
            <a:off x="457200" y="90488"/>
            <a:ext cx="8229600" cy="823912"/>
          </a:xfrm>
        </p:spPr>
        <p:txBody>
          <a:bodyPr/>
          <a:lstStyle/>
          <a:p>
            <a:pPr algn="ctr"/>
            <a:r>
              <a:rPr lang="en-CA" sz="4000" smtClean="0"/>
              <a:t>Action!</a:t>
            </a:r>
            <a:br>
              <a:rPr lang="en-CA" sz="4000" smtClean="0"/>
            </a:br>
            <a:r>
              <a:rPr lang="en-CA" sz="4000" smtClean="0"/>
              <a:t>Adding Tape Paper Folding</a:t>
            </a:r>
          </a:p>
        </p:txBody>
      </p:sp>
      <p:sp>
        <p:nvSpPr>
          <p:cNvPr id="22531" name="Rectangle 3"/>
          <p:cNvSpPr>
            <a:spLocks noChangeArrowheads="1"/>
          </p:cNvSpPr>
          <p:nvPr>
            <p:ph type="body" idx="1"/>
          </p:nvPr>
        </p:nvSpPr>
        <p:spPr>
          <a:xfrm>
            <a:off x="1219200" y="2286000"/>
            <a:ext cx="7924800" cy="42672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CA" sz="2800" smtClean="0"/>
              <a:t>In Pairs …</a:t>
            </a:r>
          </a:p>
          <a:p>
            <a:r>
              <a:rPr lang="en-CA" sz="2800" smtClean="0"/>
              <a:t>How can you fold the tape to get halves?</a:t>
            </a:r>
          </a:p>
          <a:p>
            <a:r>
              <a:rPr lang="en-CA" sz="2800" smtClean="0"/>
              <a:t>How can you fold the tape to get fourths?</a:t>
            </a:r>
          </a:p>
          <a:p>
            <a:r>
              <a:rPr lang="en-CA" sz="2800" smtClean="0"/>
              <a:t>Label your fractions</a:t>
            </a:r>
          </a:p>
          <a:p>
            <a:r>
              <a:rPr lang="en-CA" sz="2800" smtClean="0"/>
              <a:t>Discuss with your partner, "Why are the fractions different on your various sized adding tape pieces?"</a:t>
            </a:r>
          </a:p>
        </p:txBody>
      </p:sp>
      <p:sp>
        <p:nvSpPr>
          <p:cNvPr id="22532" name="Rectangle 4"/>
          <p:cNvSpPr>
            <a:spLocks/>
          </p:cNvSpPr>
          <p:nvPr/>
        </p:nvSpPr>
        <p:spPr bwMode="auto">
          <a:xfrm>
            <a:off x="838200" y="1295400"/>
            <a:ext cx="7391400" cy="685800"/>
          </a:xfrm>
          <a:prstGeom prst="rect">
            <a:avLst/>
          </a:prstGeom>
          <a:solidFill>
            <a:schemeClr val="bg1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Text Box 5"/>
          <p:cNvSpPr txBox="1">
            <a:spLocks/>
          </p:cNvSpPr>
          <p:nvPr/>
        </p:nvSpPr>
        <p:spPr bwMode="auto">
          <a:xfrm>
            <a:off x="838200" y="2133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/>
              <a:t>0</a:t>
            </a:r>
          </a:p>
        </p:txBody>
      </p:sp>
      <p:sp>
        <p:nvSpPr>
          <p:cNvPr id="22534" name="Text Box 6"/>
          <p:cNvSpPr txBox="1">
            <a:spLocks/>
          </p:cNvSpPr>
          <p:nvPr/>
        </p:nvSpPr>
        <p:spPr bwMode="auto">
          <a:xfrm>
            <a:off x="8001000" y="20574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/>
              <a:t>1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>
            <p:ph type="title"/>
          </p:nvPr>
        </p:nvSpPr>
        <p:spPr>
          <a:xfrm>
            <a:off x="457200" y="90488"/>
            <a:ext cx="8229600" cy="823912"/>
          </a:xfrm>
        </p:spPr>
        <p:txBody>
          <a:bodyPr/>
          <a:lstStyle/>
          <a:p>
            <a:pPr algn="ctr"/>
            <a:r>
              <a:rPr lang="en-CA" smtClean="0"/>
              <a:t>Adding Tape Paper Folding</a:t>
            </a:r>
          </a:p>
        </p:txBody>
      </p:sp>
      <p:sp>
        <p:nvSpPr>
          <p:cNvPr id="23555" name="Rectangle 3"/>
          <p:cNvSpPr>
            <a:spLocks noChangeArrowheads="1"/>
          </p:cNvSpPr>
          <p:nvPr>
            <p:ph type="body" idx="1"/>
          </p:nvPr>
        </p:nvSpPr>
        <p:spPr>
          <a:xfrm>
            <a:off x="990600" y="1828800"/>
            <a:ext cx="7543800" cy="42672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CA" sz="2800" smtClean="0"/>
              <a:t>In Pairs with a new adding tape …</a:t>
            </a:r>
          </a:p>
          <a:p>
            <a:r>
              <a:rPr lang="en-CA" sz="2800" smtClean="0"/>
              <a:t>How can you fold the tape to get thirds?</a:t>
            </a:r>
          </a:p>
          <a:p>
            <a:r>
              <a:rPr lang="en-CA" sz="2800" smtClean="0"/>
              <a:t>What would happen if you folded the tape in half again?</a:t>
            </a:r>
          </a:p>
          <a:p>
            <a:r>
              <a:rPr lang="en-CA" sz="2800" smtClean="0"/>
              <a:t>Label your fractions</a:t>
            </a:r>
          </a:p>
          <a:p>
            <a:r>
              <a:rPr lang="en-CA" sz="2800" smtClean="0"/>
              <a:t>Discuss with your partner, "Why are the fractions different on your various sized adding tape pieces?"</a:t>
            </a:r>
          </a:p>
        </p:txBody>
      </p:sp>
      <p:sp>
        <p:nvSpPr>
          <p:cNvPr id="23556" name="Rectangle 4"/>
          <p:cNvSpPr>
            <a:spLocks/>
          </p:cNvSpPr>
          <p:nvPr/>
        </p:nvSpPr>
        <p:spPr bwMode="auto">
          <a:xfrm>
            <a:off x="838200" y="914400"/>
            <a:ext cx="7391400" cy="685800"/>
          </a:xfrm>
          <a:prstGeom prst="rect">
            <a:avLst/>
          </a:prstGeom>
          <a:solidFill>
            <a:schemeClr val="bg1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Text Box 5"/>
          <p:cNvSpPr txBox="1">
            <a:spLocks/>
          </p:cNvSpPr>
          <p:nvPr/>
        </p:nvSpPr>
        <p:spPr bwMode="auto">
          <a:xfrm>
            <a:off x="685800" y="1524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/>
              <a:t>0</a:t>
            </a:r>
          </a:p>
        </p:txBody>
      </p:sp>
      <p:sp>
        <p:nvSpPr>
          <p:cNvPr id="23558" name="Text Box 6"/>
          <p:cNvSpPr txBox="1">
            <a:spLocks/>
          </p:cNvSpPr>
          <p:nvPr/>
        </p:nvSpPr>
        <p:spPr bwMode="auto">
          <a:xfrm>
            <a:off x="8001000" y="16002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/>
              <a:t>1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 algn="ctr"/>
            <a:r>
              <a:rPr lang="en-CA" smtClean="0"/>
              <a:t>Body Fractions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CA" smtClean="0"/>
              <a:t>With your partner …</a:t>
            </a:r>
          </a:p>
          <a:p>
            <a:r>
              <a:rPr lang="en-CA" smtClean="0"/>
              <a:t>Discuss where these fractions would be on your bodies  </a:t>
            </a:r>
            <a:r>
              <a:rPr lang="en-CA" b="1" smtClean="0"/>
              <a:t>one half, one fourth, two thirds</a:t>
            </a:r>
          </a:p>
          <a:p>
            <a:r>
              <a:rPr lang="en-CA" smtClean="0"/>
              <a:t>Mark those spots with stickers</a:t>
            </a:r>
          </a:p>
          <a:p>
            <a:r>
              <a:rPr lang="en-CA" smtClean="0"/>
              <a:t>Use adding tape to check estimations</a:t>
            </a:r>
          </a:p>
          <a:p>
            <a:endParaRPr lang="en-CA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474CCA2-C2B3-458A-85C1-754141104BE8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9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th CAMPPP 2011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2&quot;/&gt;&lt;/object&gt;&lt;object type=&quot;3&quot; unique_id=&quot;10006&quot;&gt;&lt;property id=&quot;20148&quot; value=&quot;5&quot;/&gt;&lt;property id=&quot;20300&quot; value=&quot;Slide 3&quot;/&gt;&lt;property id=&quot;20307&quot; value=&quot;263&quot;/&gt;&lt;/object&gt;&lt;object type=&quot;3&quot; unique_id=&quot;10007&quot;&gt;&lt;property id=&quot;20148&quot; value=&quot;5&quot;/&gt;&lt;property id=&quot;20300&quot; value=&quot;Slide 4&quot;/&gt;&lt;property id=&quot;20307&quot; value=&quot;264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</TotalTime>
  <Pages>0</Pages>
  <Words>481</Words>
  <Characters>0</Characters>
  <Application>Microsoft Office PowerPoint</Application>
  <PresentationFormat>On-screen Show (4:3)</PresentationFormat>
  <Lines>0</Lines>
  <Paragraphs>91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ＭＳ Ｐゴシック</vt:lpstr>
      <vt:lpstr>Tahoma</vt:lpstr>
      <vt:lpstr>Calibri</vt:lpstr>
      <vt:lpstr>2_Default Design</vt:lpstr>
      <vt:lpstr>Math CAMPPP 2012</vt:lpstr>
      <vt:lpstr>Minds On! Human Number Line</vt:lpstr>
      <vt:lpstr>Minds On! Human Number Line</vt:lpstr>
      <vt:lpstr>Minds On! Value Line</vt:lpstr>
      <vt:lpstr>Minds On! Human Number Line – again!</vt:lpstr>
      <vt:lpstr>Minds On! Human Number Line</vt:lpstr>
      <vt:lpstr>Action! Adding Tape Paper Folding</vt:lpstr>
      <vt:lpstr>Adding Tape Paper Folding</vt:lpstr>
      <vt:lpstr>Body Fractions</vt:lpstr>
      <vt:lpstr>Body Fractions</vt:lpstr>
      <vt:lpstr>Check for Understanding</vt:lpstr>
      <vt:lpstr>Learning Goals</vt:lpstr>
      <vt:lpstr>Consolidation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CSC</dc:creator>
  <cp:lastModifiedBy>cchaput</cp:lastModifiedBy>
  <cp:revision>17</cp:revision>
  <dcterms:modified xsi:type="dcterms:W3CDTF">2012-07-27T00:20:48Z</dcterms:modified>
</cp:coreProperties>
</file>